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notesMasterIdLst>
    <p:notesMasterId r:id="rId18"/>
  </p:notesMasterIdLst>
  <p:sldIdLst>
    <p:sldId id="422" r:id="rId5"/>
    <p:sldId id="490" r:id="rId6"/>
    <p:sldId id="476" r:id="rId7"/>
    <p:sldId id="479" r:id="rId8"/>
    <p:sldId id="495" r:id="rId9"/>
    <p:sldId id="493" r:id="rId10"/>
    <p:sldId id="491" r:id="rId11"/>
    <p:sldId id="494" r:id="rId12"/>
    <p:sldId id="497" r:id="rId13"/>
    <p:sldId id="496" r:id="rId14"/>
    <p:sldId id="498" r:id="rId15"/>
    <p:sldId id="500" r:id="rId16"/>
    <p:sldId id="499" r:id="rId1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ssimo Gnone" initials="MG" lastIdx="1" clrIdx="0">
    <p:extLst>
      <p:ext uri="{19B8F6BF-5375-455C-9EA6-DF929625EA0E}">
        <p15:presenceInfo xmlns:p15="http://schemas.microsoft.com/office/powerpoint/2012/main" userId="S-1-5-21-2676355427-447894320-4283101651-11127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362E"/>
    <a:srgbClr val="F9F9F9"/>
    <a:srgbClr val="5C5C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15" autoAdjust="0"/>
    <p:restoredTop sz="94127" autoAdjust="0"/>
  </p:normalViewPr>
  <p:slideViewPr>
    <p:cSldViewPr snapToGrid="0" snapToObjects="1">
      <p:cViewPr varScale="1">
        <p:scale>
          <a:sx n="111" d="100"/>
          <a:sy n="111" d="100"/>
        </p:scale>
        <p:origin x="384" y="8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1669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>
        <p:scale>
          <a:sx n="150" d="100"/>
          <a:sy n="150" d="100"/>
        </p:scale>
        <p:origin x="468" y="-52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0-24T11:55:56.729" idx="1">
    <p:pos x="5657" y="793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612E74-A0FD-43D7-94DA-1915F9415E3C}" type="datetimeFigureOut">
              <a:rPr lang="en-GB" smtClean="0"/>
              <a:pPr/>
              <a:t>24/10/2018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BD19EC-1E1F-499A-98B0-8E17160CEAC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9926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BD19EC-1E1F-499A-98B0-8E17160CEAC6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6895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BD19EC-1E1F-499A-98B0-8E17160CEAC6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6761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479" y="270039"/>
            <a:ext cx="8810063" cy="2277042"/>
          </a:xfrm>
        </p:spPr>
        <p:txBody>
          <a:bodyPr tIns="0" bIns="0" anchor="b" anchorCtr="0">
            <a:noAutofit/>
          </a:bodyPr>
          <a:lstStyle>
            <a:lvl1pPr algn="ctr">
              <a:defRPr sz="44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79" y="2659180"/>
            <a:ext cx="8810063" cy="1445895"/>
          </a:xfrm>
        </p:spPr>
        <p:txBody>
          <a:bodyPr tIns="0" bIns="0">
            <a:normAutofit/>
          </a:bodyPr>
          <a:lstStyle>
            <a:lvl1pPr marL="0" indent="0" algn="ctr">
              <a:buNone/>
              <a:defRPr sz="240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10/24/2018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bluestrip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10087"/>
            <a:ext cx="9144000" cy="633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pPr/>
              <a:t>10/24/2018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89" y="204787"/>
            <a:ext cx="31804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373698" cy="41669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6389" y="1299600"/>
            <a:ext cx="3180413" cy="307210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pPr/>
              <a:t>10/24/2018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451037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pPr/>
              <a:t>10/24/2018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3087195"/>
            <a:ext cx="9144000" cy="1423176"/>
          </a:xfrm>
          <a:gradFill flip="none" rotWithShape="1">
            <a:gsLst>
              <a:gs pos="21000">
                <a:schemeClr val="accent2">
                  <a:alpha val="75000"/>
                </a:schemeClr>
              </a:gs>
              <a:gs pos="100000">
                <a:schemeClr val="accent2">
                  <a:alpha val="0"/>
                </a:schemeClr>
              </a:gs>
            </a:gsLst>
            <a:lin ang="16200000" scaled="0"/>
            <a:tileRect/>
          </a:gradFill>
        </p:spPr>
        <p:txBody>
          <a:bodyPr lIns="180000" tIns="0" rIns="180000" bIns="180000" anchor="b" anchorCtr="0"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pPr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4870" y="205979"/>
            <a:ext cx="2057400" cy="41730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9034" y="205979"/>
            <a:ext cx="6523436" cy="417302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pPr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pPr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4510087"/>
          </a:xfrm>
          <a:solidFill>
            <a:schemeClr val="bg1">
              <a:lumMod val="50000"/>
            </a:schemeClr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20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Drag background image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479" y="488987"/>
            <a:ext cx="8810063" cy="2058093"/>
          </a:xfrm>
        </p:spPr>
        <p:txBody>
          <a:bodyPr tIns="0" bIns="0" anchor="b" anchorCtr="0">
            <a:noAutofit/>
          </a:bodyPr>
          <a:lstStyle>
            <a:lvl1pPr algn="ctr">
              <a:defRPr sz="44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79" y="2659180"/>
            <a:ext cx="8810063" cy="1445895"/>
          </a:xfrm>
        </p:spPr>
        <p:txBody>
          <a:bodyPr tIns="0" bIns="0">
            <a:normAutofit/>
          </a:bodyPr>
          <a:lstStyle>
            <a:lvl1pPr marL="0" indent="0" algn="ctr">
              <a:buNone/>
              <a:defRPr sz="240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296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034" y="2130362"/>
            <a:ext cx="8695919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9034" y="924940"/>
            <a:ext cx="8695919" cy="1125140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7B99-7C3F-4BC3-B7B8-7E1F8C620B24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9034" y="1299600"/>
            <a:ext cx="4286766" cy="308719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9600"/>
            <a:ext cx="4315146" cy="308719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pPr/>
              <a:t>10/24/2018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4598458" y="7299"/>
            <a:ext cx="4545541" cy="4503738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2000"/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034" y="204348"/>
            <a:ext cx="4221550" cy="96835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9034" y="1299600"/>
            <a:ext cx="4221550" cy="302880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pPr/>
              <a:t>10/24/2018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Dark Backg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7299"/>
            <a:ext cx="9143999" cy="4503738"/>
          </a:xfrm>
          <a:solidFill>
            <a:schemeClr val="accent2"/>
          </a:solidFill>
        </p:spPr>
        <p:txBody>
          <a:bodyPr anchor="ctr" anchorCtr="0">
            <a:normAutofit/>
          </a:bodyPr>
          <a:lstStyle>
            <a:lvl1pPr marL="0" indent="0" algn="r">
              <a:buFontTx/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  <a:br>
              <a:rPr lang="en-US" dirty="0"/>
            </a:br>
            <a:r>
              <a:rPr lang="en-US" dirty="0"/>
              <a:t>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033" y="204348"/>
            <a:ext cx="5206929" cy="96835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9034" y="1299600"/>
            <a:ext cx="4112058" cy="3028808"/>
          </a:xfrm>
        </p:spPr>
        <p:txBody>
          <a:bodyPr/>
          <a:lstStyle>
            <a:lvl1pPr>
              <a:buClr>
                <a:schemeClr val="accent3"/>
              </a:buClr>
              <a:defRPr sz="2400">
                <a:solidFill>
                  <a:schemeClr val="tx2"/>
                </a:solidFill>
              </a:defRPr>
            </a:lvl1pPr>
            <a:lvl2pPr>
              <a:buClr>
                <a:schemeClr val="accent3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accent3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accent3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accent3"/>
              </a:buClr>
              <a:defRPr sz="160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pPr/>
              <a:t>10/24/2018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388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Light Backg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7299"/>
            <a:ext cx="9143999" cy="4503738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r">
              <a:buFontTx/>
              <a:buNone/>
              <a:defRPr sz="2000" baseline="0"/>
            </a:lvl1pPr>
          </a:lstStyle>
          <a:p>
            <a:r>
              <a:rPr lang="en-US" dirty="0"/>
              <a:t>Drag picture to placeholder </a:t>
            </a:r>
            <a:br>
              <a:rPr lang="en-US" dirty="0"/>
            </a:br>
            <a:r>
              <a:rPr lang="en-US" dirty="0"/>
              <a:t>or click icon to add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-1"/>
            <a:ext cx="4379485" cy="4511038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7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033" y="204348"/>
            <a:ext cx="5206929" cy="96835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9034" y="1299600"/>
            <a:ext cx="4155853" cy="302880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pPr/>
              <a:t>10/24/2018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572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pPr/>
              <a:t>10/24/2018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9034" y="204348"/>
            <a:ext cx="8754312" cy="968351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9034" y="1299104"/>
            <a:ext cx="8754312" cy="3021510"/>
          </a:xfrm>
          <a:prstGeom prst="rect">
            <a:avLst/>
          </a:prstGeom>
        </p:spPr>
        <p:txBody>
          <a:bodyPr vert="horz" lIns="91440" tIns="45720" rIns="9144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9034" y="4854839"/>
            <a:ext cx="652270" cy="1559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68C2560D-EC28-3B41-86E8-18F1CE0113B4}" type="datetimeFigureOut">
              <a:rPr lang="en-US" smtClean="0"/>
              <a:pPr/>
              <a:t>10/24/2018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9034" y="4594235"/>
            <a:ext cx="4221550" cy="22769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304" y="4854839"/>
            <a:ext cx="455188" cy="155916"/>
          </a:xfrm>
          <a:prstGeom prst="rect">
            <a:avLst/>
          </a:prstGeom>
        </p:spPr>
        <p:txBody>
          <a:bodyPr vert="horz" lIns="0" tIns="0" rIns="91440" bIns="0" rtlCol="0" anchor="t" anchorCtr="0"/>
          <a:lstStyle>
            <a:lvl1pPr algn="l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67" r:id="rId3"/>
    <p:sldLayoutId id="2147493458" r:id="rId4"/>
    <p:sldLayoutId id="2147493459" r:id="rId5"/>
    <p:sldLayoutId id="2147493460" r:id="rId6"/>
    <p:sldLayoutId id="2147493468" r:id="rId7"/>
    <p:sldLayoutId id="2147493469" r:id="rId8"/>
    <p:sldLayoutId id="2147493461" r:id="rId9"/>
    <p:sldLayoutId id="2147493462" r:id="rId10"/>
    <p:sldLayoutId id="2147493463" r:id="rId11"/>
    <p:sldLayoutId id="2147493464" r:id="rId12"/>
    <p:sldLayoutId id="2147493465" r:id="rId13"/>
    <p:sldLayoutId id="2147493466" r:id="rId14"/>
  </p:sldLayoutIdLst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543" y="4607304"/>
            <a:ext cx="46926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Torino, 25 </a:t>
            </a:r>
            <a:r>
              <a:rPr lang="en-US" sz="2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ottobre</a:t>
            </a:r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2018</a:t>
            </a:r>
            <a:endParaRPr lang="en-GB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75255" y="898665"/>
            <a:ext cx="6084144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>
                <a:solidFill>
                  <a:schemeClr val="bg1"/>
                </a:solidFill>
              </a:rPr>
              <a:t>RIFUGIATI</a:t>
            </a:r>
            <a:endParaRPr lang="en-GB" sz="3200" b="1" dirty="0">
              <a:solidFill>
                <a:schemeClr val="bg1"/>
              </a:solidFill>
            </a:endParaRPr>
          </a:p>
          <a:p>
            <a:pPr algn="ctr"/>
            <a:r>
              <a:rPr lang="en-GB" sz="3200" b="1" dirty="0" err="1">
                <a:solidFill>
                  <a:schemeClr val="bg1"/>
                </a:solidFill>
              </a:rPr>
              <a:t>protezione</a:t>
            </a:r>
            <a:r>
              <a:rPr lang="en-GB" sz="3200" b="1" dirty="0">
                <a:solidFill>
                  <a:schemeClr val="bg1"/>
                </a:solidFill>
              </a:rPr>
              <a:t>, </a:t>
            </a:r>
            <a:r>
              <a:rPr lang="en-GB" sz="3200" b="1" dirty="0" err="1">
                <a:solidFill>
                  <a:schemeClr val="bg1"/>
                </a:solidFill>
              </a:rPr>
              <a:t>accoglienza</a:t>
            </a:r>
            <a:r>
              <a:rPr lang="en-GB" sz="3200" b="1" dirty="0">
                <a:solidFill>
                  <a:schemeClr val="bg1"/>
                </a:solidFill>
              </a:rPr>
              <a:t>, </a:t>
            </a:r>
            <a:r>
              <a:rPr lang="en-GB" sz="3200" b="1" dirty="0" err="1">
                <a:solidFill>
                  <a:schemeClr val="bg1"/>
                </a:solidFill>
              </a:rPr>
              <a:t>integrazione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03823" y="2971533"/>
            <a:ext cx="70503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rgbClr val="FAEB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Presentazione</a:t>
            </a:r>
            <a:r>
              <a:rPr lang="en-US" sz="2400" dirty="0" smtClean="0">
                <a:solidFill>
                  <a:srgbClr val="FAEB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 Dossier </a:t>
            </a:r>
            <a:r>
              <a:rPr lang="en-US" sz="2400" dirty="0" err="1" smtClean="0">
                <a:solidFill>
                  <a:srgbClr val="FAEB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Statistico</a:t>
            </a:r>
            <a:r>
              <a:rPr lang="en-US" sz="2400" dirty="0" smtClean="0">
                <a:solidFill>
                  <a:srgbClr val="FAEB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AEB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Immigrazione</a:t>
            </a:r>
            <a:endParaRPr lang="en-US" sz="2400" dirty="0">
              <a:solidFill>
                <a:srgbClr val="FAEB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7630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034" y="2866"/>
            <a:ext cx="8754312" cy="968351"/>
          </a:xfrm>
        </p:spPr>
        <p:txBody>
          <a:bodyPr>
            <a:normAutofit/>
          </a:bodyPr>
          <a:lstStyle/>
          <a:p>
            <a:pPr algn="ctr"/>
            <a:r>
              <a:rPr lang="it-IT" dirty="0" smtClean="0"/>
              <a:t>Il punto di vista dei rifugiati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-209227" y="1558332"/>
            <a:ext cx="8996765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 algn="just">
              <a:spcAft>
                <a:spcPts val="600"/>
              </a:spcAft>
            </a:pPr>
            <a:r>
              <a:rPr lang="it-IT" sz="2400" dirty="0">
                <a:solidFill>
                  <a:srgbClr val="000000"/>
                </a:solidFill>
                <a:uFill>
                  <a:solidFill>
                    <a:srgbClr val="595959"/>
                  </a:solidFill>
                </a:uFill>
                <a:latin typeface="Myriad Pro"/>
                <a:ea typeface="Myriad Pro"/>
                <a:cs typeface="Myriad Pro"/>
              </a:rPr>
              <a:t>«</a:t>
            </a:r>
            <a:r>
              <a:rPr lang="it-IT" sz="2400" i="1" dirty="0">
                <a:solidFill>
                  <a:srgbClr val="000000"/>
                </a:solidFill>
                <a:uFill>
                  <a:solidFill>
                    <a:srgbClr val="595959"/>
                  </a:solidFill>
                </a:uFill>
                <a:latin typeface="Myriad Pro"/>
                <a:ea typeface="Myriad Pro"/>
                <a:cs typeface="Myriad Pro"/>
              </a:rPr>
              <a:t>Non avendo un lavoro, né un soldo e nemmeno una casa dove andare ad abitare dopo, è molto difficile intravedere un momento di serenità» </a:t>
            </a:r>
            <a:r>
              <a:rPr lang="it-IT" sz="2400" dirty="0">
                <a:solidFill>
                  <a:srgbClr val="000000"/>
                </a:solidFill>
                <a:uFill>
                  <a:solidFill>
                    <a:srgbClr val="595959"/>
                  </a:solidFill>
                </a:uFill>
                <a:latin typeface="Myriad Pro"/>
                <a:ea typeface="Myriad Pro"/>
                <a:cs typeface="Myriad Pro"/>
              </a:rPr>
              <a:t>(richiedente asilo accolto in un CAS in provincia di Torino)</a:t>
            </a:r>
            <a:endParaRPr lang="en-GB" sz="2400" dirty="0">
              <a:solidFill>
                <a:srgbClr val="595959"/>
              </a:solidFill>
              <a:uFill>
                <a:solidFill>
                  <a:srgbClr val="595959"/>
                </a:solidFill>
              </a:uFill>
              <a:latin typeface="Garamond" panose="02020404030301010803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450215" algn="just">
              <a:spcAft>
                <a:spcPts val="600"/>
              </a:spcAft>
            </a:pPr>
            <a:r>
              <a:rPr lang="it-IT" sz="2400" dirty="0">
                <a:solidFill>
                  <a:srgbClr val="000000"/>
                </a:solidFill>
                <a:uFill>
                  <a:solidFill>
                    <a:srgbClr val="595959"/>
                  </a:solidFill>
                </a:uFill>
                <a:latin typeface="Myriad Pro"/>
                <a:ea typeface="Myriad Pro"/>
                <a:cs typeface="Myriad Pro"/>
              </a:rPr>
              <a:t>«</a:t>
            </a:r>
            <a:r>
              <a:rPr lang="it-IT" sz="2400" i="1" dirty="0">
                <a:solidFill>
                  <a:srgbClr val="000000"/>
                </a:solidFill>
                <a:uFill>
                  <a:solidFill>
                    <a:srgbClr val="595959"/>
                  </a:solidFill>
                </a:uFill>
                <a:latin typeface="Myriad Pro"/>
                <a:ea typeface="Myriad Pro"/>
                <a:cs typeface="Myriad Pro"/>
              </a:rPr>
              <a:t>Si va dall’accoglienza… al niente»</a:t>
            </a:r>
            <a:r>
              <a:rPr lang="it-IT" sz="2400" dirty="0">
                <a:solidFill>
                  <a:srgbClr val="000000"/>
                </a:solidFill>
                <a:uFill>
                  <a:solidFill>
                    <a:srgbClr val="595959"/>
                  </a:solidFill>
                </a:uFill>
                <a:latin typeface="Myriad Pro"/>
                <a:ea typeface="Myriad Pro"/>
                <a:cs typeface="Myriad Pro"/>
              </a:rPr>
              <a:t> (rifugiato che vive presso l’occupazione dell’</a:t>
            </a:r>
            <a:r>
              <a:rPr lang="fr-FR" sz="2400" dirty="0">
                <a:solidFill>
                  <a:srgbClr val="000000"/>
                </a:solidFill>
                <a:uFill>
                  <a:solidFill>
                    <a:srgbClr val="595959"/>
                  </a:solidFill>
                </a:uFill>
                <a:latin typeface="Myriad Pro"/>
                <a:ea typeface="Myriad Pro"/>
                <a:cs typeface="Myriad Pro"/>
              </a:rPr>
              <a:t>Ex Moi</a:t>
            </a:r>
            <a:r>
              <a:rPr lang="fr-FR" sz="2400" dirty="0" smtClean="0">
                <a:solidFill>
                  <a:srgbClr val="000000"/>
                </a:solidFill>
                <a:uFill>
                  <a:solidFill>
                    <a:srgbClr val="595959"/>
                  </a:solidFill>
                </a:uFill>
                <a:latin typeface="Myriad Pro"/>
                <a:ea typeface="Myriad Pro"/>
                <a:cs typeface="Myriad Pro"/>
              </a:rPr>
              <a:t>)</a:t>
            </a:r>
          </a:p>
          <a:p>
            <a:pPr marL="450215" algn="r">
              <a:spcAft>
                <a:spcPts val="600"/>
              </a:spcAft>
            </a:pPr>
            <a:r>
              <a:rPr lang="fr-FR" sz="2400" dirty="0" smtClean="0">
                <a:solidFill>
                  <a:srgbClr val="000000"/>
                </a:solidFill>
                <a:effectLst/>
                <a:uFill>
                  <a:solidFill>
                    <a:srgbClr val="595959"/>
                  </a:solidFill>
                </a:uFill>
                <a:latin typeface="Myriad Pro"/>
                <a:ea typeface="Arial Unicode MS" panose="020B0604020202020204" pitchFamily="34" charset="-128"/>
                <a:cs typeface="Arial Unicode MS" panose="020B0604020202020204" pitchFamily="34" charset="-128"/>
              </a:rPr>
              <a:t>Focus group </a:t>
            </a:r>
            <a:r>
              <a:rPr lang="fr-FR" sz="2400" dirty="0" err="1" smtClean="0">
                <a:solidFill>
                  <a:srgbClr val="000000"/>
                </a:solidFill>
                <a:effectLst/>
                <a:uFill>
                  <a:solidFill>
                    <a:srgbClr val="595959"/>
                  </a:solidFill>
                </a:uFill>
                <a:latin typeface="Myriad Pro"/>
                <a:ea typeface="Arial Unicode MS" panose="020B0604020202020204" pitchFamily="34" charset="-128"/>
                <a:cs typeface="Arial Unicode MS" panose="020B0604020202020204" pitchFamily="34" charset="-128"/>
              </a:rPr>
              <a:t>promossi</a:t>
            </a:r>
            <a:r>
              <a:rPr lang="fr-FR" sz="2400" dirty="0" smtClean="0">
                <a:solidFill>
                  <a:srgbClr val="000000"/>
                </a:solidFill>
                <a:effectLst/>
                <a:uFill>
                  <a:solidFill>
                    <a:srgbClr val="595959"/>
                  </a:solidFill>
                </a:uFill>
                <a:latin typeface="Myriad Pro"/>
                <a:ea typeface="Arial Unicode MS" panose="020B0604020202020204" pitchFamily="34" charset="-128"/>
                <a:cs typeface="Arial Unicode MS" panose="020B0604020202020204" pitchFamily="34" charset="-128"/>
              </a:rPr>
              <a:t> da UNHCR in Piemonte </a:t>
            </a:r>
            <a:r>
              <a:rPr lang="fr-FR" sz="2400" dirty="0" err="1" smtClean="0">
                <a:solidFill>
                  <a:srgbClr val="000000"/>
                </a:solidFill>
                <a:effectLst/>
                <a:uFill>
                  <a:solidFill>
                    <a:srgbClr val="595959"/>
                  </a:solidFill>
                </a:uFill>
                <a:latin typeface="Myriad Pro"/>
                <a:ea typeface="Arial Unicode MS" panose="020B0604020202020204" pitchFamily="34" charset="-128"/>
                <a:cs typeface="Arial Unicode MS" panose="020B0604020202020204" pitchFamily="34" charset="-128"/>
              </a:rPr>
              <a:t>nel</a:t>
            </a:r>
            <a:r>
              <a:rPr lang="fr-FR" sz="2400" dirty="0" smtClean="0">
                <a:solidFill>
                  <a:srgbClr val="000000"/>
                </a:solidFill>
                <a:effectLst/>
                <a:uFill>
                  <a:solidFill>
                    <a:srgbClr val="595959"/>
                  </a:solidFill>
                </a:uFill>
                <a:latin typeface="Myriad Pro"/>
                <a:ea typeface="Arial Unicode MS" panose="020B0604020202020204" pitchFamily="34" charset="-128"/>
                <a:cs typeface="Arial Unicode MS" panose="020B0604020202020204" pitchFamily="34" charset="-128"/>
              </a:rPr>
              <a:t> 2018</a:t>
            </a:r>
            <a:endParaRPr lang="en-GB" sz="2400" dirty="0">
              <a:solidFill>
                <a:srgbClr val="595959"/>
              </a:solidFill>
              <a:effectLst/>
              <a:uFill>
                <a:solidFill>
                  <a:srgbClr val="595959"/>
                </a:solidFill>
              </a:uFill>
              <a:latin typeface="Garamond" panose="02020404030301010803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341334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034" y="2866"/>
            <a:ext cx="8754312" cy="968351"/>
          </a:xfrm>
        </p:spPr>
        <p:txBody>
          <a:bodyPr>
            <a:normAutofit/>
          </a:bodyPr>
          <a:lstStyle/>
          <a:p>
            <a:pPr algn="ctr"/>
            <a:r>
              <a:rPr lang="it-IT" dirty="0" smtClean="0"/>
              <a:t>Integrazione: manca una filiera 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805912" y="995219"/>
            <a:ext cx="740819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it-IT" sz="2000" dirty="0" smtClean="0"/>
              <a:t>Difficoltà </a:t>
            </a:r>
            <a:r>
              <a:rPr lang="it-IT" sz="2000" dirty="0"/>
              <a:t>nella fruizione dei </a:t>
            </a:r>
            <a:r>
              <a:rPr lang="it-IT" sz="2000" b="1" dirty="0"/>
              <a:t>corsi di formazione professionale </a:t>
            </a:r>
            <a:r>
              <a:rPr lang="it-IT" sz="2000" dirty="0"/>
              <a:t>a causa della durata e dei requisiti di </a:t>
            </a:r>
            <a:r>
              <a:rPr lang="it-IT" sz="2000" dirty="0" smtClean="0"/>
              <a:t>accesso</a:t>
            </a:r>
            <a:endParaRPr lang="en-GB" sz="2000" dirty="0"/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it-IT" sz="2000" dirty="0" smtClean="0"/>
              <a:t>Mancanza </a:t>
            </a:r>
            <a:r>
              <a:rPr lang="it-IT" sz="2000" dirty="0"/>
              <a:t>di un </a:t>
            </a:r>
            <a:r>
              <a:rPr lang="it-IT" sz="2000" b="1" dirty="0"/>
              <a:t>raccordo organico fra sistema dell’accoglienza, servizi per il lavoro, agenzie formative e </a:t>
            </a:r>
            <a:r>
              <a:rPr lang="it-IT" sz="2000" b="1" dirty="0" smtClean="0"/>
              <a:t>imprese </a:t>
            </a:r>
            <a:r>
              <a:rPr lang="it-IT" sz="2000" dirty="0" smtClean="0"/>
              <a:t>in </a:t>
            </a:r>
            <a:r>
              <a:rPr lang="it-IT" sz="2000" dirty="0"/>
              <a:t>un mercato del lavoro caratterizzato dall’importanza delle reti </a:t>
            </a:r>
            <a:r>
              <a:rPr lang="it-IT" sz="2000" dirty="0" smtClean="0"/>
              <a:t>informali </a:t>
            </a:r>
            <a:endParaRPr lang="en-GB" sz="2000" dirty="0"/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it-IT" sz="2000" dirty="0" smtClean="0"/>
              <a:t>Scarsità </a:t>
            </a:r>
            <a:r>
              <a:rPr lang="it-IT" sz="2000" dirty="0"/>
              <a:t>di idonee </a:t>
            </a:r>
            <a:r>
              <a:rPr lang="it-IT" sz="2000" b="1" dirty="0"/>
              <a:t>soluzioni abitative in locazione</a:t>
            </a:r>
            <a:r>
              <a:rPr lang="it-IT" sz="2000" dirty="0"/>
              <a:t>, </a:t>
            </a:r>
            <a:r>
              <a:rPr lang="it-IT" sz="2000" dirty="0" smtClean="0"/>
              <a:t>insufficienti </a:t>
            </a:r>
            <a:r>
              <a:rPr lang="it-IT" sz="2000" dirty="0"/>
              <a:t>gli strumenti disponibili di garanzia </a:t>
            </a:r>
            <a:r>
              <a:rPr lang="it-IT" sz="2000" dirty="0" smtClean="0"/>
              <a:t>economica e culturale</a:t>
            </a: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 smtClean="0"/>
              <a:t>Carenza</a:t>
            </a:r>
            <a:r>
              <a:rPr lang="en-US" sz="2000" dirty="0" smtClean="0"/>
              <a:t> </a:t>
            </a:r>
            <a:r>
              <a:rPr lang="en-US" sz="2000" dirty="0"/>
              <a:t>di </a:t>
            </a:r>
            <a:r>
              <a:rPr lang="en-US" sz="2000" b="1" dirty="0" err="1"/>
              <a:t>accompagnamento</a:t>
            </a:r>
            <a:r>
              <a:rPr lang="en-US" sz="2000" b="1" dirty="0"/>
              <a:t> </a:t>
            </a:r>
            <a:r>
              <a:rPr lang="en-US" sz="2000" b="1" dirty="0" err="1"/>
              <a:t>abitativo</a:t>
            </a:r>
            <a:r>
              <a:rPr lang="en-US" sz="2000" b="1" dirty="0"/>
              <a:t> </a:t>
            </a:r>
            <a:r>
              <a:rPr lang="en-US" sz="2000" dirty="0" err="1"/>
              <a:t>rivolto</a:t>
            </a:r>
            <a:r>
              <a:rPr lang="en-US" sz="2000" dirty="0"/>
              <a:t> </a:t>
            </a:r>
            <a:r>
              <a:rPr lang="en-US" sz="2000" dirty="0" err="1"/>
              <a:t>ai</a:t>
            </a:r>
            <a:r>
              <a:rPr lang="en-US" sz="2000" dirty="0"/>
              <a:t> </a:t>
            </a:r>
            <a:r>
              <a:rPr lang="en-US" sz="2000" dirty="0" err="1"/>
              <a:t>titolari</a:t>
            </a:r>
            <a:r>
              <a:rPr lang="en-US" sz="2000" dirty="0"/>
              <a:t> di </a:t>
            </a:r>
            <a:r>
              <a:rPr lang="en-US" sz="2000" dirty="0" err="1"/>
              <a:t>protezione</a:t>
            </a:r>
            <a:r>
              <a:rPr lang="en-US" sz="2000" dirty="0"/>
              <a:t> in </a:t>
            </a:r>
            <a:r>
              <a:rPr lang="en-US" sz="2000" dirty="0" err="1"/>
              <a:t>uscita</a:t>
            </a:r>
            <a:r>
              <a:rPr lang="en-US" sz="2000" dirty="0"/>
              <a:t> dal </a:t>
            </a:r>
            <a:r>
              <a:rPr lang="en-US" sz="2000" dirty="0" err="1"/>
              <a:t>sistema</a:t>
            </a:r>
            <a:r>
              <a:rPr lang="en-US" sz="2000" dirty="0"/>
              <a:t> di </a:t>
            </a:r>
            <a:r>
              <a:rPr lang="en-US" sz="2000" dirty="0" err="1" smtClean="0"/>
              <a:t>accoglienza</a:t>
            </a:r>
            <a:r>
              <a:rPr lang="en-US" sz="2000" dirty="0" smtClean="0"/>
              <a:t> (</a:t>
            </a:r>
            <a:r>
              <a:rPr lang="en-US" sz="2000" dirty="0" err="1" smtClean="0"/>
              <a:t>accompagnamento</a:t>
            </a:r>
            <a:r>
              <a:rPr lang="en-US" sz="2000" dirty="0" smtClean="0"/>
              <a:t> = </a:t>
            </a:r>
            <a:r>
              <a:rPr lang="en-US" sz="2000" dirty="0" err="1"/>
              <a:t>percorso</a:t>
            </a:r>
            <a:r>
              <a:rPr lang="en-US" sz="2000" dirty="0"/>
              <a:t> di </a:t>
            </a:r>
            <a:r>
              <a:rPr lang="en-US" sz="2000" i="1" dirty="0"/>
              <a:t>empowerment</a:t>
            </a:r>
            <a:r>
              <a:rPr lang="en-US" sz="2000" dirty="0"/>
              <a:t> e </a:t>
            </a:r>
            <a:r>
              <a:rPr lang="en-US" sz="2000" dirty="0" err="1" smtClean="0"/>
              <a:t>responsabilizzazione</a:t>
            </a:r>
            <a:r>
              <a:rPr lang="en-US" sz="2000" dirty="0" smtClean="0"/>
              <a:t> </a:t>
            </a:r>
            <a:r>
              <a:rPr lang="en-US" sz="2000" dirty="0" err="1" smtClean="0"/>
              <a:t>crescente</a:t>
            </a:r>
            <a:r>
              <a:rPr lang="en-US" sz="2000" dirty="0" smtClean="0"/>
              <a:t>)</a:t>
            </a:r>
            <a:endParaRPr lang="en-GB" sz="2000" dirty="0">
              <a:solidFill>
                <a:srgbClr val="595959"/>
              </a:solidFill>
              <a:effectLst/>
              <a:uFill>
                <a:solidFill>
                  <a:srgbClr val="595959"/>
                </a:solidFill>
              </a:uFill>
              <a:latin typeface="Garamond" panose="02020404030301010803" pitchFamily="18" charset="0"/>
              <a:ea typeface="Garamond" panose="02020404030301010803" pitchFamily="18" charset="0"/>
              <a:cs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4775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034" y="-66875"/>
            <a:ext cx="8754312" cy="968351"/>
          </a:xfrm>
        </p:spPr>
        <p:txBody>
          <a:bodyPr>
            <a:normAutofit/>
          </a:bodyPr>
          <a:lstStyle/>
          <a:p>
            <a:pPr algn="ctr"/>
            <a:r>
              <a:rPr lang="it-IT" dirty="0" smtClean="0"/>
              <a:t>Nuovo scenario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805912" y="971972"/>
            <a:ext cx="7408190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it-IT" dirty="0" smtClean="0"/>
              <a:t>Il </a:t>
            </a:r>
            <a:r>
              <a:rPr lang="it-IT" b="1" dirty="0" smtClean="0"/>
              <a:t>Decreto Legge 113/2018</a:t>
            </a:r>
            <a:r>
              <a:rPr lang="it-IT" dirty="0" smtClean="0"/>
              <a:t> modifica </a:t>
            </a:r>
            <a:r>
              <a:rPr lang="it-IT" dirty="0"/>
              <a:t>molti aspetti del sistema d’asilo, dell’accoglienza, </a:t>
            </a:r>
            <a:r>
              <a:rPr lang="it-IT" dirty="0" smtClean="0"/>
              <a:t>dell’integrazione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it-IT" b="1" dirty="0" smtClean="0"/>
              <a:t>Distinzione </a:t>
            </a:r>
            <a:r>
              <a:rPr lang="it-IT" dirty="0"/>
              <a:t>tra </a:t>
            </a:r>
            <a:r>
              <a:rPr lang="it-IT" dirty="0" smtClean="0"/>
              <a:t>richiedenti asilo, </a:t>
            </a:r>
            <a:r>
              <a:rPr lang="it-IT" dirty="0"/>
              <a:t>ospitati nei centri di prima accoglienza (ex CARA e CAS), </a:t>
            </a:r>
            <a:r>
              <a:rPr lang="it-IT" dirty="0" smtClean="0"/>
              <a:t>e beneficiari di </a:t>
            </a:r>
            <a:r>
              <a:rPr lang="it-IT" dirty="0"/>
              <a:t>protezione internazionale e di forme complementari di protezione </a:t>
            </a:r>
            <a:r>
              <a:rPr lang="it-IT" dirty="0" smtClean="0"/>
              <a:t>(«casi speciali»): insieme </a:t>
            </a:r>
            <a:r>
              <a:rPr lang="it-IT" dirty="0"/>
              <a:t>ai </a:t>
            </a:r>
            <a:r>
              <a:rPr lang="it-IT" dirty="0" smtClean="0"/>
              <a:t>MSNA sono i </a:t>
            </a:r>
            <a:r>
              <a:rPr lang="it-IT" dirty="0"/>
              <a:t>beneficiari </a:t>
            </a:r>
            <a:r>
              <a:rPr lang="it-IT" dirty="0" smtClean="0"/>
              <a:t>del </a:t>
            </a:r>
            <a:r>
              <a:rPr lang="it-IT" dirty="0"/>
              <a:t>‘Sistema di protezione per titolari di protezione internazionale e minori non accompagnati’ (ex SPRAR</a:t>
            </a:r>
            <a:r>
              <a:rPr lang="it-IT" dirty="0" smtClean="0"/>
              <a:t>)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it-IT" dirty="0" smtClean="0"/>
              <a:t>Non ci sono riferimenti </a:t>
            </a:r>
            <a:r>
              <a:rPr lang="it-IT" dirty="0"/>
              <a:t>specifici ai</a:t>
            </a:r>
            <a:r>
              <a:rPr lang="it-IT" b="1" dirty="0"/>
              <a:t> servizi di assistenza sanitaria e psicologica </a:t>
            </a:r>
            <a:r>
              <a:rPr lang="it-IT" dirty="0"/>
              <a:t>in prima accoglienza per richiedenti </a:t>
            </a:r>
            <a:r>
              <a:rPr lang="it-IT" dirty="0" smtClean="0"/>
              <a:t>asilo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it-IT" dirty="0" smtClean="0"/>
              <a:t>I </a:t>
            </a:r>
            <a:r>
              <a:rPr lang="it-IT" dirty="0"/>
              <a:t>richiedenti </a:t>
            </a:r>
            <a:r>
              <a:rPr lang="it-IT" dirty="0" smtClean="0"/>
              <a:t>asilo non hanno </a:t>
            </a:r>
            <a:r>
              <a:rPr lang="it-IT" b="1" dirty="0" smtClean="0"/>
              <a:t>diritto all’iscrizione anagrafica</a:t>
            </a:r>
            <a:r>
              <a:rPr lang="it-IT" dirty="0" smtClean="0"/>
              <a:t>: difficoltà </a:t>
            </a:r>
            <a:r>
              <a:rPr lang="it-IT" dirty="0"/>
              <a:t>nell’accesso ai servizi di </a:t>
            </a:r>
            <a:r>
              <a:rPr lang="it-IT" dirty="0" smtClean="0"/>
              <a:t>base</a:t>
            </a:r>
            <a:endParaRPr lang="en-GB" dirty="0"/>
          </a:p>
          <a:p>
            <a:pPr fontAlgn="base"/>
            <a:endParaRPr lang="it-IT" dirty="0" smtClean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595959"/>
              </a:solidFill>
              <a:effectLst/>
              <a:uFill>
                <a:solidFill>
                  <a:srgbClr val="595959"/>
                </a:solidFill>
              </a:uFill>
              <a:latin typeface="Garamond" panose="02020404030301010803" pitchFamily="18" charset="0"/>
              <a:ea typeface="Garamond" panose="02020404030301010803" pitchFamily="18" charset="0"/>
              <a:cs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973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034" y="-66875"/>
            <a:ext cx="8754312" cy="968351"/>
          </a:xfrm>
        </p:spPr>
        <p:txBody>
          <a:bodyPr>
            <a:normAutofit/>
          </a:bodyPr>
          <a:lstStyle/>
          <a:p>
            <a:pPr algn="ctr"/>
            <a:r>
              <a:rPr lang="it-IT" dirty="0" smtClean="0"/>
              <a:t>UNHCR per l’integrazione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805912" y="1315733"/>
            <a:ext cx="740819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buFont typeface="Arial" panose="020B0604020202020204" pitchFamily="34" charset="0"/>
              <a:buChar char="•"/>
            </a:pPr>
            <a:r>
              <a:rPr lang="it-IT" sz="2000" b="1" dirty="0"/>
              <a:t>Formazione e inserimento lavorativo</a:t>
            </a:r>
            <a:r>
              <a:rPr lang="it-IT" sz="2000" dirty="0"/>
              <a:t>: </a:t>
            </a:r>
            <a:r>
              <a:rPr lang="it-IT" sz="2000" dirty="0" smtClean="0"/>
              <a:t>“</a:t>
            </a:r>
            <a:r>
              <a:rPr lang="it-IT" sz="2000" dirty="0"/>
              <a:t>Bee </a:t>
            </a:r>
            <a:r>
              <a:rPr lang="it-IT" sz="2000" dirty="0" err="1"/>
              <a:t>my</a:t>
            </a:r>
            <a:r>
              <a:rPr lang="it-IT" sz="2000" dirty="0"/>
              <a:t> Job”, realizzato dall’APS </a:t>
            </a:r>
            <a:r>
              <a:rPr lang="it-IT" sz="2000" dirty="0" err="1"/>
              <a:t>Cambalache</a:t>
            </a:r>
            <a:r>
              <a:rPr lang="it-IT" sz="2000" dirty="0"/>
              <a:t> di Alessandria, e “</a:t>
            </a:r>
            <a:r>
              <a:rPr lang="it-IT" sz="2000" dirty="0" err="1"/>
              <a:t>Food</a:t>
            </a:r>
            <a:r>
              <a:rPr lang="it-IT" sz="2000" dirty="0"/>
              <a:t> for </a:t>
            </a:r>
            <a:r>
              <a:rPr lang="it-IT" sz="2000" dirty="0" err="1"/>
              <a:t>inclusion</a:t>
            </a:r>
            <a:r>
              <a:rPr lang="it-IT" sz="2000" dirty="0"/>
              <a:t>”, </a:t>
            </a:r>
            <a:r>
              <a:rPr lang="it-IT" sz="2000" dirty="0" smtClean="0"/>
              <a:t>dell’Università </a:t>
            </a:r>
            <a:r>
              <a:rPr lang="it-IT" sz="2000" dirty="0"/>
              <a:t>di Scienze Gastronomiche di Pollenzo; </a:t>
            </a:r>
            <a:r>
              <a:rPr lang="it-IT" sz="2000" dirty="0" smtClean="0"/>
              <a:t>adesione al progetto del </a:t>
            </a:r>
            <a:r>
              <a:rPr lang="it-IT" sz="2000" dirty="0"/>
              <a:t>settore Politiche del lavoro della Regione Piemonte nell’ambito dell’avviso FAMI PRIMA (</a:t>
            </a:r>
            <a:r>
              <a:rPr lang="it-IT" sz="2000" dirty="0" err="1"/>
              <a:t>PRogetto</a:t>
            </a:r>
            <a:r>
              <a:rPr lang="it-IT" sz="2000" dirty="0"/>
              <a:t> per l'Integrazione lavorativa dei </a:t>
            </a:r>
            <a:r>
              <a:rPr lang="it-IT" sz="2000" dirty="0" err="1" smtClean="0"/>
              <a:t>MigrAnti</a:t>
            </a:r>
            <a:r>
              <a:rPr lang="it-IT" sz="2000" dirty="0"/>
              <a:t>)</a:t>
            </a:r>
            <a:endParaRPr lang="en-GB" sz="2000" dirty="0"/>
          </a:p>
          <a:p>
            <a:pPr marL="342900" lvl="0" indent="-342900" fontAlgn="base">
              <a:buFont typeface="Arial" panose="020B0604020202020204" pitchFamily="34" charset="0"/>
              <a:buChar char="•"/>
            </a:pPr>
            <a:r>
              <a:rPr lang="it-IT" sz="2000" b="1" dirty="0" err="1"/>
              <a:t>Capacity</a:t>
            </a:r>
            <a:r>
              <a:rPr lang="it-IT" sz="2000" b="1" dirty="0"/>
              <a:t> </a:t>
            </a:r>
            <a:r>
              <a:rPr lang="it-IT" sz="2000" b="1" dirty="0" smtClean="0"/>
              <a:t>building</a:t>
            </a:r>
            <a:r>
              <a:rPr lang="it-IT" sz="2000" dirty="0" smtClean="0"/>
              <a:t>: progetto “Migliora”, promosso dalla Compagnia di San Paolo</a:t>
            </a:r>
            <a:endParaRPr lang="en-GB" sz="2000" dirty="0"/>
          </a:p>
          <a:p>
            <a:pPr marL="342900" lvl="0" indent="-342900" fontAlgn="base">
              <a:buFont typeface="Arial" panose="020B0604020202020204" pitchFamily="34" charset="0"/>
              <a:buChar char="•"/>
            </a:pPr>
            <a:r>
              <a:rPr lang="it-IT" sz="2000" b="1" dirty="0"/>
              <a:t>Protagonismo dei rifugiati:</a:t>
            </a:r>
            <a:r>
              <a:rPr lang="it-IT" sz="2000" dirty="0"/>
              <a:t> </a:t>
            </a:r>
            <a:r>
              <a:rPr lang="it-IT" sz="2000" dirty="0" smtClean="0"/>
              <a:t>progetto </a:t>
            </a:r>
            <a:r>
              <a:rPr lang="it-IT" sz="2000" dirty="0"/>
              <a:t>“</a:t>
            </a:r>
            <a:r>
              <a:rPr lang="it-IT" sz="2000" dirty="0" err="1"/>
              <a:t>PartecipAzione</a:t>
            </a:r>
            <a:r>
              <a:rPr lang="it-IT" sz="2000" dirty="0" smtClean="0"/>
              <a:t>”, in collaborazione con Intersos</a:t>
            </a:r>
            <a:endParaRPr lang="en-GB" sz="2000" dirty="0"/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595959"/>
              </a:solidFill>
              <a:effectLst/>
              <a:uFill>
                <a:solidFill>
                  <a:srgbClr val="595959"/>
                </a:solidFill>
              </a:uFill>
              <a:latin typeface="Garamond" panose="02020404030301010803" pitchFamily="18" charset="0"/>
              <a:ea typeface="Garamond" panose="02020404030301010803" pitchFamily="18" charset="0"/>
              <a:cs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130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1876"/>
            <a:ext cx="9144000" cy="2665013"/>
          </a:xfrm>
        </p:spPr>
      </p:pic>
      <p:sp>
        <p:nvSpPr>
          <p:cNvPr id="7" name="Rectangle 6"/>
          <p:cNvSpPr/>
          <p:nvPr/>
        </p:nvSpPr>
        <p:spPr>
          <a:xfrm>
            <a:off x="3471363" y="3563654"/>
            <a:ext cx="727562" cy="438411"/>
          </a:xfrm>
          <a:prstGeom prst="rect">
            <a:avLst/>
          </a:prstGeom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1001">
            <a:schemeClr val="l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08038" y="1853153"/>
            <a:ext cx="2370125" cy="707167"/>
          </a:xfrm>
          <a:prstGeom prst="rect">
            <a:avLst/>
          </a:prstGeom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1001">
            <a:schemeClr val="l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 smtClean="0">
                <a:ln w="0"/>
                <a:solidFill>
                  <a:schemeClr val="accent1"/>
                </a:solidFill>
              </a:rPr>
              <a:t>68.5 milioni</a:t>
            </a:r>
          </a:p>
          <a:p>
            <a:pPr algn="ctr"/>
            <a:r>
              <a:rPr lang="it-IT" sz="1050" b="1" dirty="0" smtClean="0">
                <a:ln w="0"/>
                <a:solidFill>
                  <a:schemeClr val="accent1"/>
                </a:solidFill>
              </a:rPr>
              <a:t>di persone in fuga nel mondo</a:t>
            </a:r>
            <a:endParaRPr lang="en-GB" sz="1050" b="1" dirty="0">
              <a:ln w="0"/>
              <a:solidFill>
                <a:schemeClr val="accent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39644" y="2554193"/>
            <a:ext cx="2166519" cy="707167"/>
          </a:xfrm>
          <a:prstGeom prst="rect">
            <a:avLst/>
          </a:prstGeom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1001">
            <a:schemeClr val="l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 smtClean="0">
                <a:ln w="0"/>
                <a:solidFill>
                  <a:schemeClr val="accent1"/>
                </a:solidFill>
              </a:rPr>
              <a:t>25.4 milioni</a:t>
            </a:r>
          </a:p>
          <a:p>
            <a:pPr algn="ctr"/>
            <a:r>
              <a:rPr lang="it-IT" sz="1050" b="1" dirty="0" smtClean="0">
                <a:ln w="0"/>
                <a:solidFill>
                  <a:schemeClr val="accent1"/>
                </a:solidFill>
              </a:rPr>
              <a:t>di rifugiati</a:t>
            </a:r>
            <a:endParaRPr lang="en-GB" sz="1050" b="1" dirty="0">
              <a:ln w="0"/>
              <a:solidFill>
                <a:schemeClr val="accent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490313" y="2593374"/>
            <a:ext cx="2370125" cy="707167"/>
          </a:xfrm>
          <a:prstGeom prst="rect">
            <a:avLst/>
          </a:prstGeom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1001">
            <a:schemeClr val="l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52778" y="3261360"/>
            <a:ext cx="2166519" cy="707167"/>
          </a:xfrm>
          <a:prstGeom prst="rect">
            <a:avLst/>
          </a:prstGeom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1001">
            <a:schemeClr val="l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 smtClean="0">
                <a:ln w="0"/>
                <a:solidFill>
                  <a:schemeClr val="accent1"/>
                </a:solidFill>
              </a:rPr>
              <a:t>10 milioni</a:t>
            </a:r>
          </a:p>
          <a:p>
            <a:pPr algn="ctr"/>
            <a:r>
              <a:rPr lang="it-IT" sz="1050" b="1" dirty="0" smtClean="0">
                <a:ln w="0"/>
                <a:solidFill>
                  <a:schemeClr val="accent1"/>
                </a:solidFill>
              </a:rPr>
              <a:t>di apolidi</a:t>
            </a:r>
            <a:endParaRPr lang="en-GB" sz="1050" b="1" dirty="0">
              <a:ln w="0"/>
              <a:solidFill>
                <a:schemeClr val="accent1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66968" y="106197"/>
            <a:ext cx="8810063" cy="1298372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Global trends 2017</a:t>
            </a:r>
            <a:r>
              <a:rPr lang="en-US" sz="4400" dirty="0" smtClean="0"/>
              <a:t/>
            </a:r>
            <a:br>
              <a:rPr lang="en-US" sz="4400" dirty="0" smtClean="0"/>
            </a:br>
            <a:endParaRPr lang="en-GB" sz="4400" dirty="0"/>
          </a:p>
        </p:txBody>
      </p:sp>
      <p:pic>
        <p:nvPicPr>
          <p:cNvPr id="9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033" y="2695876"/>
            <a:ext cx="1838133" cy="1838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66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Segnaposto numero diapositiva 5"/>
          <p:cNvSpPr>
            <a:spLocks noGrp="1"/>
          </p:cNvSpPr>
          <p:nvPr>
            <p:ph type="sldNum" sz="quarter" idx="10"/>
          </p:nvPr>
        </p:nvSpPr>
        <p:spPr>
          <a:xfrm>
            <a:off x="1789510" y="4283869"/>
            <a:ext cx="340519" cy="116681"/>
          </a:xfrm>
        </p:spPr>
        <p:txBody>
          <a:bodyPr/>
          <a:lstStyle>
            <a:lvl1pPr>
              <a:spcBef>
                <a:spcPct val="20000"/>
              </a:spcBef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17910" indent="-160735">
              <a:spcBef>
                <a:spcPct val="20000"/>
              </a:spcBef>
              <a:buChar char="–"/>
              <a:defRPr sz="1575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42938" indent="-128588">
              <a:spcBef>
                <a:spcPct val="20000"/>
              </a:spcBef>
              <a:buChar char="•"/>
              <a:defRPr sz="13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00113" indent="-128588">
              <a:spcBef>
                <a:spcPct val="20000"/>
              </a:spcBef>
              <a:buChar char="–"/>
              <a:defRPr sz="1125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157288" indent="-128588">
              <a:spcBef>
                <a:spcPct val="20000"/>
              </a:spcBef>
              <a:buChar char="»"/>
              <a:defRPr sz="1125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414463" indent="-1285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671638" indent="-1285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928813" indent="-1285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185988" indent="-1285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340167EB-086F-4B6D-A6C6-4242D4652CC8}" type="slidenum">
              <a:rPr lang="en-US" sz="788">
                <a:solidFill>
                  <a:srgbClr val="FFFFFF"/>
                </a:solidFill>
                <a:latin typeface="Constantia" panose="02030602050306030303" pitchFamily="18" charset="0"/>
              </a:rPr>
              <a:pPr>
                <a:spcBef>
                  <a:spcPct val="0"/>
                </a:spcBef>
                <a:buFontTx/>
                <a:buNone/>
                <a:defRPr/>
              </a:pPr>
              <a:t>3</a:t>
            </a:fld>
            <a:endParaRPr lang="en-US" sz="788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9034" y="561859"/>
            <a:ext cx="8754312" cy="530268"/>
          </a:xfrm>
        </p:spPr>
        <p:txBody>
          <a:bodyPr/>
          <a:lstStyle/>
          <a:p>
            <a:pPr algn="ctr"/>
            <a:r>
              <a:rPr lang="en-US" dirty="0" err="1" smtClean="0"/>
              <a:t>Arrivi</a:t>
            </a:r>
            <a:r>
              <a:rPr lang="en-US" dirty="0" smtClean="0"/>
              <a:t> in Europa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00" y="1288597"/>
            <a:ext cx="6495201" cy="28777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7316" y="1588166"/>
            <a:ext cx="2535434" cy="2192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4700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09034" y="71826"/>
            <a:ext cx="8754312" cy="968351"/>
          </a:xfrm>
        </p:spPr>
        <p:txBody>
          <a:bodyPr/>
          <a:lstStyle/>
          <a:p>
            <a:pPr algn="ctr"/>
            <a:r>
              <a:rPr lang="en-US" dirty="0" err="1" smtClean="0"/>
              <a:t>Arrivi</a:t>
            </a:r>
            <a:r>
              <a:rPr lang="en-US" dirty="0" smtClean="0"/>
              <a:t> in Italia via mare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6219"/>
            <a:ext cx="9144000" cy="2611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03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09034" y="40830"/>
            <a:ext cx="8754312" cy="968351"/>
          </a:xfrm>
        </p:spPr>
        <p:txBody>
          <a:bodyPr/>
          <a:lstStyle/>
          <a:p>
            <a:pPr algn="ctr"/>
            <a:r>
              <a:rPr lang="en-US" dirty="0" err="1" smtClean="0"/>
              <a:t>Principali</a:t>
            </a:r>
            <a:r>
              <a:rPr lang="en-US" dirty="0" smtClean="0"/>
              <a:t> </a:t>
            </a:r>
            <a:r>
              <a:rPr lang="en-US" dirty="0" err="1" smtClean="0"/>
              <a:t>nazionalità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4219" y="1009181"/>
            <a:ext cx="5203941" cy="39170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5879" y="4591737"/>
            <a:ext cx="39046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smtClean="0"/>
              <a:t>Fonte: Ministero dell’Interno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78243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09034" y="71826"/>
            <a:ext cx="8754312" cy="968351"/>
          </a:xfrm>
        </p:spPr>
        <p:txBody>
          <a:bodyPr/>
          <a:lstStyle/>
          <a:p>
            <a:pPr algn="ctr"/>
            <a:r>
              <a:rPr lang="en-US" dirty="0" smtClean="0"/>
              <a:t>Arrivi in Spagna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78287"/>
            <a:ext cx="9144000" cy="278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12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034" y="-291548"/>
            <a:ext cx="8754312" cy="968351"/>
          </a:xfrm>
        </p:spPr>
        <p:txBody>
          <a:bodyPr/>
          <a:lstStyle/>
          <a:p>
            <a:pPr algn="ctr"/>
            <a:r>
              <a:rPr lang="en-GB" dirty="0" smtClean="0"/>
              <a:t>Rifugiati </a:t>
            </a:r>
            <a:r>
              <a:rPr lang="en-GB" dirty="0"/>
              <a:t>i</a:t>
            </a:r>
            <a:r>
              <a:rPr lang="en-GB" dirty="0" smtClean="0"/>
              <a:t>n EU </a:t>
            </a:r>
            <a:r>
              <a:rPr lang="en-GB" dirty="0" err="1" smtClean="0"/>
              <a:t>ogni</a:t>
            </a:r>
            <a:r>
              <a:rPr lang="en-GB" dirty="0" smtClean="0"/>
              <a:t> 1000 </a:t>
            </a:r>
            <a:r>
              <a:rPr lang="en-GB" dirty="0" err="1" smtClean="0"/>
              <a:t>abitanti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823" y="828261"/>
            <a:ext cx="4194311" cy="4194311"/>
          </a:xfrm>
        </p:spPr>
      </p:pic>
    </p:spTree>
    <p:extLst>
      <p:ext uri="{BB962C8B-B14F-4D97-AF65-F5344CB8AC3E}">
        <p14:creationId xmlns:p14="http://schemas.microsoft.com/office/powerpoint/2010/main" val="16408241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034" y="-291548"/>
            <a:ext cx="8754312" cy="968351"/>
          </a:xfrm>
        </p:spPr>
        <p:txBody>
          <a:bodyPr/>
          <a:lstStyle/>
          <a:p>
            <a:pPr algn="ctr"/>
            <a:r>
              <a:rPr lang="en-GB" dirty="0" err="1" smtClean="0"/>
              <a:t>L’accoglienza</a:t>
            </a:r>
            <a:r>
              <a:rPr lang="en-GB" dirty="0" smtClean="0"/>
              <a:t> in Italia e in Piemonte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875" y="887727"/>
            <a:ext cx="4344649" cy="37195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2904" y="1104006"/>
            <a:ext cx="3988950" cy="294616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75153" y="799477"/>
            <a:ext cx="2531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Posti finanziati SPRAR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4851908" y="3938165"/>
            <a:ext cx="39046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smtClean="0"/>
              <a:t>Fonte: Servizio Centrale SPRAR – luglio 2018</a:t>
            </a:r>
            <a:endParaRPr lang="en-GB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325879" y="4591737"/>
            <a:ext cx="39046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smtClean="0"/>
              <a:t>Fonte: Ministero dell’Interno, 31 agosto 2018</a:t>
            </a:r>
            <a:endParaRPr lang="en-GB" sz="1100" dirty="0"/>
          </a:p>
        </p:txBody>
      </p:sp>
      <p:sp>
        <p:nvSpPr>
          <p:cNvPr id="10" name="Right Arrow 9"/>
          <p:cNvSpPr/>
          <p:nvPr/>
        </p:nvSpPr>
        <p:spPr>
          <a:xfrm>
            <a:off x="147233" y="2262752"/>
            <a:ext cx="256136" cy="23247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ight Arrow 10"/>
          <p:cNvSpPr/>
          <p:nvPr/>
        </p:nvSpPr>
        <p:spPr>
          <a:xfrm>
            <a:off x="4693775" y="2732870"/>
            <a:ext cx="256136" cy="23247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4872421" y="4262034"/>
            <a:ext cx="3615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+80% del totale dei posti nei CAS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24278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034" y="2866"/>
            <a:ext cx="8754312" cy="968351"/>
          </a:xfrm>
        </p:spPr>
        <p:txBody>
          <a:bodyPr>
            <a:normAutofit/>
          </a:bodyPr>
          <a:lstStyle/>
          <a:p>
            <a:pPr algn="ctr"/>
            <a:r>
              <a:rPr lang="it-IT" dirty="0" smtClean="0"/>
              <a:t>Un approccio (ancora) emergenziale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805912" y="1475663"/>
            <a:ext cx="740819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rgbClr val="000000"/>
                </a:solidFill>
                <a:latin typeface="Myriad Pro"/>
                <a:ea typeface="Myriad Pro"/>
                <a:cs typeface="Myriad Pro"/>
              </a:rPr>
              <a:t>L</a:t>
            </a:r>
            <a:r>
              <a:rPr lang="it-IT" sz="2400" b="1" dirty="0" smtClean="0">
                <a:solidFill>
                  <a:srgbClr val="000000"/>
                </a:solidFill>
                <a:latin typeface="Myriad Pro"/>
                <a:ea typeface="Myriad Pro"/>
                <a:cs typeface="Myriad Pro"/>
              </a:rPr>
              <a:t>’approccio </a:t>
            </a:r>
            <a:r>
              <a:rPr lang="it-IT" sz="2400" b="1" dirty="0">
                <a:solidFill>
                  <a:srgbClr val="000000"/>
                </a:solidFill>
                <a:latin typeface="Myriad Pro"/>
                <a:ea typeface="Myriad Pro"/>
                <a:cs typeface="Myriad Pro"/>
              </a:rPr>
              <a:t>all’accoglienza e i servizi </a:t>
            </a:r>
            <a:r>
              <a:rPr lang="it-IT" sz="2400" dirty="0">
                <a:solidFill>
                  <a:srgbClr val="000000"/>
                </a:solidFill>
                <a:latin typeface="Myriad Pro"/>
                <a:ea typeface="Myriad Pro"/>
                <a:cs typeface="Myriad Pro"/>
              </a:rPr>
              <a:t>forniti nei CAS piemontesi sono ancora </a:t>
            </a:r>
            <a:r>
              <a:rPr lang="it-IT" sz="2400" b="1" dirty="0">
                <a:solidFill>
                  <a:srgbClr val="000000"/>
                </a:solidFill>
                <a:latin typeface="Myriad Pro"/>
                <a:ea typeface="Myriad Pro"/>
                <a:cs typeface="Myriad Pro"/>
              </a:rPr>
              <a:t>molto</a:t>
            </a:r>
            <a:r>
              <a:rPr lang="it-IT" sz="2400" dirty="0">
                <a:solidFill>
                  <a:srgbClr val="000000"/>
                </a:solidFill>
                <a:latin typeface="Myriad Pro"/>
                <a:ea typeface="Myriad Pro"/>
                <a:cs typeface="Myriad Pro"/>
              </a:rPr>
              <a:t> </a:t>
            </a:r>
            <a:r>
              <a:rPr lang="it-IT" sz="2400" b="1" dirty="0" smtClean="0">
                <a:solidFill>
                  <a:srgbClr val="000000"/>
                </a:solidFill>
                <a:latin typeface="Myriad Pro"/>
                <a:ea typeface="Myriad Pro"/>
                <a:cs typeface="Myriad Pro"/>
              </a:rPr>
              <a:t>eterogenei</a:t>
            </a:r>
            <a:endParaRPr lang="it-IT" sz="2400" dirty="0" smtClean="0">
              <a:solidFill>
                <a:srgbClr val="000000"/>
              </a:solidFill>
              <a:latin typeface="Myriad Pro"/>
              <a:ea typeface="Myriad Pro"/>
              <a:cs typeface="Myriad Pro"/>
            </a:endParaRPr>
          </a:p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2400" dirty="0" smtClean="0">
                <a:solidFill>
                  <a:srgbClr val="000000"/>
                </a:solidFill>
                <a:latin typeface="Myriad Pro"/>
                <a:ea typeface="Myriad Pro"/>
                <a:cs typeface="Myriad Pro"/>
              </a:rPr>
              <a:t>Allargata la </a:t>
            </a:r>
            <a:r>
              <a:rPr lang="it-IT" sz="2400" b="1" dirty="0" smtClean="0">
                <a:solidFill>
                  <a:srgbClr val="000000"/>
                </a:solidFill>
                <a:latin typeface="Myriad Pro"/>
                <a:ea typeface="Myriad Pro"/>
                <a:cs typeface="Myriad Pro"/>
              </a:rPr>
              <a:t>forbice</a:t>
            </a:r>
            <a:r>
              <a:rPr lang="it-IT" sz="2400" dirty="0" smtClean="0">
                <a:solidFill>
                  <a:srgbClr val="000000"/>
                </a:solidFill>
                <a:latin typeface="Myriad Pro"/>
                <a:ea typeface="Myriad Pro"/>
                <a:cs typeface="Myriad Pro"/>
              </a:rPr>
              <a:t> </a:t>
            </a:r>
            <a:r>
              <a:rPr lang="it-IT" sz="2400" dirty="0">
                <a:solidFill>
                  <a:srgbClr val="000000"/>
                </a:solidFill>
                <a:latin typeface="Myriad Pro"/>
                <a:ea typeface="Myriad Pro"/>
                <a:cs typeface="Myriad Pro"/>
              </a:rPr>
              <a:t>fra numerose strutture che si limitano a fornire </a:t>
            </a:r>
            <a:r>
              <a:rPr lang="it-IT" sz="2400" b="1" dirty="0">
                <a:solidFill>
                  <a:srgbClr val="000000"/>
                </a:solidFill>
                <a:latin typeface="Myriad Pro"/>
                <a:ea typeface="Myriad Pro"/>
                <a:cs typeface="Myriad Pro"/>
              </a:rPr>
              <a:t>servizi di base </a:t>
            </a:r>
            <a:r>
              <a:rPr lang="it-IT" sz="2400" dirty="0">
                <a:solidFill>
                  <a:srgbClr val="000000"/>
                </a:solidFill>
                <a:latin typeface="Myriad Pro"/>
                <a:ea typeface="Myriad Pro"/>
                <a:cs typeface="Myriad Pro"/>
              </a:rPr>
              <a:t>e </a:t>
            </a:r>
            <a:r>
              <a:rPr lang="it-IT" sz="2400" dirty="0" smtClean="0">
                <a:solidFill>
                  <a:srgbClr val="000000"/>
                </a:solidFill>
                <a:latin typeface="Myriad Pro"/>
                <a:ea typeface="Myriad Pro"/>
                <a:cs typeface="Myriad Pro"/>
              </a:rPr>
              <a:t>poche realtà </a:t>
            </a:r>
            <a:r>
              <a:rPr lang="it-IT" sz="2400" dirty="0">
                <a:solidFill>
                  <a:srgbClr val="000000"/>
                </a:solidFill>
                <a:latin typeface="Myriad Pro"/>
                <a:ea typeface="Myriad Pro"/>
                <a:cs typeface="Myriad Pro"/>
              </a:rPr>
              <a:t>che, anche nei CAS, modellano le proprie attività a partire dal </a:t>
            </a:r>
            <a:r>
              <a:rPr lang="it-IT" sz="2400" b="1" dirty="0">
                <a:solidFill>
                  <a:srgbClr val="000000"/>
                </a:solidFill>
                <a:latin typeface="Myriad Pro"/>
                <a:ea typeface="Myriad Pro"/>
                <a:cs typeface="Myriad Pro"/>
              </a:rPr>
              <a:t>Manuale operativo dello </a:t>
            </a:r>
            <a:r>
              <a:rPr lang="it-IT" sz="2400" b="1" dirty="0" smtClean="0">
                <a:solidFill>
                  <a:srgbClr val="000000"/>
                </a:solidFill>
                <a:latin typeface="Myriad Pro"/>
                <a:ea typeface="Myriad Pro"/>
                <a:cs typeface="Myriad Pro"/>
              </a:rPr>
              <a:t>SPRAR</a:t>
            </a:r>
            <a:endParaRPr lang="it-IT" sz="2400" dirty="0" smtClean="0">
              <a:solidFill>
                <a:srgbClr val="000000"/>
              </a:solidFill>
              <a:latin typeface="Myriad Pro"/>
              <a:ea typeface="Myriad Pro"/>
              <a:cs typeface="Myriad Pro"/>
            </a:endParaRPr>
          </a:p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2400" dirty="0" smtClean="0">
                <a:solidFill>
                  <a:srgbClr val="000000"/>
                </a:solidFill>
                <a:latin typeface="Myriad Pro"/>
                <a:ea typeface="Myriad Pro"/>
                <a:cs typeface="Myriad Pro"/>
              </a:rPr>
              <a:t>Sviluppo, lento, disomogeneo ma costante, del </a:t>
            </a:r>
            <a:r>
              <a:rPr lang="it-IT" sz="2400" b="1" dirty="0" smtClean="0">
                <a:solidFill>
                  <a:srgbClr val="000000"/>
                </a:solidFill>
                <a:latin typeface="Myriad Pro"/>
                <a:ea typeface="Myriad Pro"/>
                <a:cs typeface="Myriad Pro"/>
              </a:rPr>
              <a:t>sistema SPRAR</a:t>
            </a:r>
          </a:p>
        </p:txBody>
      </p:sp>
    </p:spTree>
    <p:extLst>
      <p:ext uri="{BB962C8B-B14F-4D97-AF65-F5344CB8AC3E}">
        <p14:creationId xmlns:p14="http://schemas.microsoft.com/office/powerpoint/2010/main" val="1986399466"/>
      </p:ext>
    </p:extLst>
  </p:cSld>
  <p:clrMapOvr>
    <a:masterClrMapping/>
  </p:clrMapOvr>
</p:sld>
</file>

<file path=ppt/theme/theme1.xml><?xml version="1.0" encoding="utf-8"?>
<a:theme xmlns:a="http://schemas.openxmlformats.org/drawingml/2006/main" name="UNHCR2016">
  <a:themeElements>
    <a:clrScheme name="UNHCR2016">
      <a:dk1>
        <a:sysClr val="windowText" lastClr="000000"/>
      </a:dk1>
      <a:lt1>
        <a:sysClr val="window" lastClr="FFFFFF"/>
      </a:lt1>
      <a:dk2>
        <a:srgbClr val="FFFFFF"/>
      </a:dk2>
      <a:lt2>
        <a:srgbClr val="0072BC"/>
      </a:lt2>
      <a:accent1>
        <a:srgbClr val="0072BC"/>
      </a:accent1>
      <a:accent2>
        <a:srgbClr val="000000"/>
      </a:accent2>
      <a:accent3>
        <a:srgbClr val="FAEB00"/>
      </a:accent3>
      <a:accent4>
        <a:srgbClr val="17375F"/>
      </a:accent4>
      <a:accent5>
        <a:srgbClr val="08B499"/>
      </a:accent5>
      <a:accent6>
        <a:srgbClr val="EF4960"/>
      </a:accent6>
      <a:hlink>
        <a:srgbClr val="0072BC"/>
      </a:hlink>
      <a:folHlink>
        <a:srgbClr val="0072BC"/>
      </a:folHlink>
    </a:clrScheme>
    <a:fontScheme name="UNHCR2016">
      <a:majorFont>
        <a:latin typeface="Arial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UNHCR2016-Template [Read-Only]" id="{CAC3AFD6-DBA5-4671-A893-C40D7E439D35}" vid="{DBBCC930-9B37-42D3-91E4-FF817F3744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27512E4A87E74295BDB274A092B448" ma:contentTypeVersion="0" ma:contentTypeDescription="Create a new document." ma:contentTypeScope="" ma:versionID="f8f4256b227032ead62da5af97c03db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e0cf88d98e395877681778c915975f4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2DB9702-0330-4966-A2D7-54E2A9F78175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www.w3.org/XML/1998/namespace"/>
    <ds:schemaRef ds:uri="http://purl.org/dc/terms/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8653B8C1-E70E-4575-B174-0A5F44A3F6D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ED7A413-F788-4189-BB94-49889E5C1C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UNHCR2016-Template slides</Template>
  <TotalTime>8697</TotalTime>
  <Words>511</Words>
  <Application>Microsoft Office PowerPoint</Application>
  <PresentationFormat>On-screen Show (16:9)</PresentationFormat>
  <Paragraphs>48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 Unicode MS</vt:lpstr>
      <vt:lpstr>Arial</vt:lpstr>
      <vt:lpstr>Calibri</vt:lpstr>
      <vt:lpstr>Constantia</vt:lpstr>
      <vt:lpstr>Garamond</vt:lpstr>
      <vt:lpstr>Myriad Pro</vt:lpstr>
      <vt:lpstr>UNHCR2016</vt:lpstr>
      <vt:lpstr>PowerPoint Presentation</vt:lpstr>
      <vt:lpstr>PowerPoint Presentation</vt:lpstr>
      <vt:lpstr>Arrivi in Europa</vt:lpstr>
      <vt:lpstr>Arrivi in Italia via mare</vt:lpstr>
      <vt:lpstr>Principali nazionalità</vt:lpstr>
      <vt:lpstr>Arrivi in Spagna</vt:lpstr>
      <vt:lpstr>Rifugiati in EU ogni 1000 abitanti</vt:lpstr>
      <vt:lpstr>L’accoglienza in Italia e in Piemonte</vt:lpstr>
      <vt:lpstr>Un approccio (ancora) emergenziale</vt:lpstr>
      <vt:lpstr>Il punto di vista dei rifugiati</vt:lpstr>
      <vt:lpstr>Integrazione: manca una filiera </vt:lpstr>
      <vt:lpstr>Nuovo scenario</vt:lpstr>
      <vt:lpstr>UNHCR per l’integrazione</vt:lpstr>
    </vt:vector>
  </TitlesOfParts>
  <Company>UNHCR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Francesca Paltenghi</dc:creator>
  <cp:lastModifiedBy>Massimo Gnone</cp:lastModifiedBy>
  <cp:revision>390</cp:revision>
  <dcterms:created xsi:type="dcterms:W3CDTF">2016-11-10T11:43:29Z</dcterms:created>
  <dcterms:modified xsi:type="dcterms:W3CDTF">2018-10-24T14:15:06Z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0x010100A527512E4A87E74295BDB274A092B448</vt:lpwstr>
  </property>
  <property fmtid="{D5CDD505-2E9C-101B-9397-08002B2CF9AE}" pid="3" name="IsMyDocuments">
    <vt:bool>true</vt:bool>
  </property>
</Properties>
</file>